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60" r:id="rId3"/>
    <p:sldId id="276" r:id="rId4"/>
    <p:sldId id="277" r:id="rId5"/>
    <p:sldId id="278" r:id="rId6"/>
    <p:sldId id="298" r:id="rId7"/>
    <p:sldId id="299" r:id="rId8"/>
    <p:sldId id="317" r:id="rId9"/>
    <p:sldId id="318" r:id="rId10"/>
    <p:sldId id="320" r:id="rId11"/>
    <p:sldId id="316" r:id="rId12"/>
    <p:sldId id="322" r:id="rId13"/>
    <p:sldId id="335" r:id="rId14"/>
    <p:sldId id="321" r:id="rId15"/>
    <p:sldId id="308" r:id="rId16"/>
    <p:sldId id="309" r:id="rId17"/>
    <p:sldId id="310" r:id="rId18"/>
    <p:sldId id="324" r:id="rId19"/>
    <p:sldId id="325" r:id="rId20"/>
    <p:sldId id="328" r:id="rId21"/>
    <p:sldId id="327" r:id="rId22"/>
    <p:sldId id="326" r:id="rId23"/>
    <p:sldId id="329" r:id="rId24"/>
    <p:sldId id="330" r:id="rId25"/>
    <p:sldId id="331" r:id="rId26"/>
    <p:sldId id="332" r:id="rId27"/>
    <p:sldId id="334" r:id="rId28"/>
    <p:sldId id="297" r:id="rId29"/>
    <p:sldId id="293" r:id="rId30"/>
    <p:sldId id="259" r:id="rId31"/>
  </p:sldIdLst>
  <p:sldSz cx="12192000" cy="6858000"/>
  <p:notesSz cx="6858000" cy="9144000"/>
  <p:embeddedFontLst>
    <p:embeddedFont>
      <p:font typeface="Lato Black" panose="020F0502020204030203" pitchFamily="34" charset="0"/>
      <p:bold r:id="rId33"/>
      <p:boldItalic r:id="rId34"/>
    </p:embeddedFont>
    <p:embeddedFont>
      <p:font typeface="Libre Baskerville" panose="02000000000000000000" pitchFamily="2" charset="0"/>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7979"/>
    <a:srgbClr val="E52328"/>
    <a:srgbClr val="E9494D"/>
    <a:srgbClr val="E62328"/>
    <a:srgbClr val="3A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10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09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57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8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851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061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71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9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86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23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37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33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48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049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272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724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69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028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25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96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77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202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71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78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70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9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66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04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0"/>
            <a:ext cx="12190815" cy="6839528"/>
          </a:xfrm>
          <a:prstGeom prst="rect">
            <a:avLst/>
          </a:prstGeom>
          <a:noFill/>
          <a:ln>
            <a:noFill/>
          </a:ln>
        </p:spPr>
      </p:pic>
      <p:sp>
        <p:nvSpPr>
          <p:cNvPr id="99" name="Google Shape;99;p1"/>
          <p:cNvSpPr txBox="1"/>
          <p:nvPr/>
        </p:nvSpPr>
        <p:spPr>
          <a:xfrm>
            <a:off x="2472904" y="3717986"/>
            <a:ext cx="7246189"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2800" b="1" i="0" u="none" strike="noStrike" cap="none" dirty="0">
                <a:solidFill>
                  <a:schemeClr val="dk1"/>
                </a:solidFill>
                <a:latin typeface="Calibri"/>
                <a:ea typeface="Calibri"/>
                <a:cs typeface="Calibri"/>
                <a:sym typeface="Calibri"/>
              </a:rPr>
            </a:br>
            <a:r>
              <a:rPr lang="en-GB" sz="2800" b="1" i="0" u="none" strike="noStrike" cap="none" dirty="0">
                <a:solidFill>
                  <a:schemeClr val="dk1"/>
                </a:solidFill>
                <a:latin typeface="Calibri"/>
                <a:ea typeface="Calibri"/>
                <a:cs typeface="Calibri"/>
                <a:sym typeface="Calibri"/>
              </a:rPr>
              <a:t>Exploratory Data Analysis of AMEO Dataset</a:t>
            </a:r>
            <a:endParaRPr sz="2000" b="1" dirty="0"/>
          </a:p>
        </p:txBody>
      </p:sp>
      <p:sp>
        <p:nvSpPr>
          <p:cNvPr id="2" name="TextBox 1">
            <a:extLst>
              <a:ext uri="{FF2B5EF4-FFF2-40B4-BE49-F238E27FC236}">
                <a16:creationId xmlns:a16="http://schemas.microsoft.com/office/drawing/2014/main" id="{F44F332D-F655-E15E-11A3-8B6E87BAD42E}"/>
              </a:ext>
            </a:extLst>
          </p:cNvPr>
          <p:cNvSpPr txBox="1"/>
          <p:nvPr/>
        </p:nvSpPr>
        <p:spPr>
          <a:xfrm>
            <a:off x="868217" y="5349528"/>
            <a:ext cx="2817091" cy="830997"/>
          </a:xfrm>
          <a:prstGeom prst="rect">
            <a:avLst/>
          </a:prstGeom>
          <a:noFill/>
        </p:spPr>
        <p:txBody>
          <a:bodyPr wrap="square" rtlCol="0">
            <a:spAutoFit/>
          </a:bodyPr>
          <a:lstStyle/>
          <a:p>
            <a:pPr algn="just"/>
            <a:r>
              <a:rPr lang="en-IN" sz="1600" dirty="0"/>
              <a:t>Aditya Khante (IN1240196)</a:t>
            </a:r>
          </a:p>
          <a:p>
            <a:pPr algn="just"/>
            <a:endParaRPr lang="en-IN" sz="1600" dirty="0"/>
          </a:p>
          <a:p>
            <a:pPr algn="just"/>
            <a:r>
              <a:rPr lang="en-IN" sz="1600" dirty="0"/>
              <a:t>13</a:t>
            </a:r>
            <a:r>
              <a:rPr lang="en-IN" sz="1600" baseline="30000" dirty="0"/>
              <a:t>th</a:t>
            </a:r>
            <a:r>
              <a:rPr lang="en-IN" sz="1600" dirty="0"/>
              <a:t> February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0" y="0"/>
            <a:ext cx="8848436"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134762" y="2310176"/>
            <a:ext cx="2733965" cy="2237648"/>
            <a:chOff x="9097817" y="462731"/>
            <a:chExt cx="2733965" cy="223764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Box plots of various numerical columns present in the dataset</a:t>
              </a:r>
            </a:p>
          </p:txBody>
        </p:sp>
      </p:grpSp>
    </p:spTree>
    <p:extLst>
      <p:ext uri="{BB962C8B-B14F-4D97-AF65-F5344CB8AC3E}">
        <p14:creationId xmlns:p14="http://schemas.microsoft.com/office/powerpoint/2010/main" val="224514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tretch>
            <a:fillRect/>
          </a:stretch>
        </p:blipFill>
        <p:spPr>
          <a:xfrm>
            <a:off x="83129" y="0"/>
            <a:ext cx="8829962"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23927" y="1530059"/>
            <a:ext cx="2733965" cy="3797882"/>
            <a:chOff x="9097818" y="462731"/>
            <a:chExt cx="2733965" cy="3797882"/>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324392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Features &amp; Their Relationships With The Target Variable, Salary</a:t>
              </a: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8" y="3706656"/>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Numerical Variables</a:t>
              </a:r>
            </a:p>
          </p:txBody>
        </p:sp>
      </p:grpSp>
    </p:spTree>
    <p:extLst>
      <p:ext uri="{BB962C8B-B14F-4D97-AF65-F5344CB8AC3E}">
        <p14:creationId xmlns:p14="http://schemas.microsoft.com/office/powerpoint/2010/main" val="260256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64655" y="0"/>
            <a:ext cx="8506690" cy="6858000"/>
          </a:xfrm>
          <a:prstGeom prst="rect">
            <a:avLst/>
          </a:prstGeom>
        </p:spPr>
      </p:pic>
      <p:grpSp>
        <p:nvGrpSpPr>
          <p:cNvPr id="2" name="Group 1">
            <a:extLst>
              <a:ext uri="{FF2B5EF4-FFF2-40B4-BE49-F238E27FC236}">
                <a16:creationId xmlns:a16="http://schemas.microsoft.com/office/drawing/2014/main" id="{ACB536CE-B035-DE5F-133E-4C015E6B9D2D}"/>
              </a:ext>
            </a:extLst>
          </p:cNvPr>
          <p:cNvGrpSpPr/>
          <p:nvPr/>
        </p:nvGrpSpPr>
        <p:grpSpPr>
          <a:xfrm>
            <a:off x="8940799" y="1183168"/>
            <a:ext cx="2733965" cy="4028715"/>
            <a:chOff x="9097818" y="462731"/>
            <a:chExt cx="2733965" cy="4028715"/>
          </a:xfrm>
        </p:grpSpPr>
        <p:sp>
          <p:nvSpPr>
            <p:cNvPr id="4" name="Google Shape;105;p3">
              <a:extLst>
                <a:ext uri="{FF2B5EF4-FFF2-40B4-BE49-F238E27FC236}">
                  <a16:creationId xmlns:a16="http://schemas.microsoft.com/office/drawing/2014/main" id="{FB863CC2-42F9-B5AC-E327-4EC19C682F97}"/>
                </a:ext>
              </a:extLst>
            </p:cNvPr>
            <p:cNvSpPr txBox="1"/>
            <p:nvPr/>
          </p:nvSpPr>
          <p:spPr>
            <a:xfrm>
              <a:off x="9097818" y="462731"/>
              <a:ext cx="2733964" cy="324392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Features &amp; Their Relationships With The Target Variable, Salary</a:t>
              </a:r>
              <a:endParaRPr lang="en-IN" sz="1800" dirty="0">
                <a:solidFill>
                  <a:srgbClr val="FF0000"/>
                </a:solidFill>
                <a:latin typeface="Calibri"/>
                <a:ea typeface="Calibri"/>
                <a:cs typeface="Calibri"/>
                <a:sym typeface="Calibri"/>
              </a:endParaRPr>
            </a:p>
          </p:txBody>
        </p:sp>
        <p:sp>
          <p:nvSpPr>
            <p:cNvPr id="8" name="Google Shape;104;p3">
              <a:extLst>
                <a:ext uri="{FF2B5EF4-FFF2-40B4-BE49-F238E27FC236}">
                  <a16:creationId xmlns:a16="http://schemas.microsoft.com/office/drawing/2014/main" id="{EFBB5DA9-482F-7CF0-9677-9C3C5A259522}"/>
                </a:ext>
              </a:extLst>
            </p:cNvPr>
            <p:cNvSpPr txBox="1"/>
            <p:nvPr/>
          </p:nvSpPr>
          <p:spPr>
            <a:xfrm>
              <a:off x="9097818" y="3706656"/>
              <a:ext cx="2733965" cy="784790"/>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Categorical Variables</a:t>
              </a:r>
            </a:p>
          </p:txBody>
        </p:sp>
      </p:grpSp>
    </p:spTree>
    <p:extLst>
      <p:ext uri="{BB962C8B-B14F-4D97-AF65-F5344CB8AC3E}">
        <p14:creationId xmlns:p14="http://schemas.microsoft.com/office/powerpoint/2010/main" val="101266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29311" y="637805"/>
            <a:ext cx="8829962" cy="558239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125526" y="2033441"/>
            <a:ext cx="2733965" cy="2791118"/>
            <a:chOff x="9097817" y="462731"/>
            <a:chExt cx="2733965" cy="279111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2062063"/>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Numerical Features &amp; Their Mean Values</a:t>
              </a: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69989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Numerical Variables</a:t>
              </a:r>
            </a:p>
          </p:txBody>
        </p:sp>
      </p:grpSp>
    </p:spTree>
    <p:extLst>
      <p:ext uri="{BB962C8B-B14F-4D97-AF65-F5344CB8AC3E}">
        <p14:creationId xmlns:p14="http://schemas.microsoft.com/office/powerpoint/2010/main" val="6630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387988"/>
            <a:ext cx="8829962" cy="6082024"/>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8913091" y="2236113"/>
            <a:ext cx="2733965" cy="1711022"/>
            <a:chOff x="9097817" y="869131"/>
            <a:chExt cx="2733965" cy="1711022"/>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1564531"/>
              <a:ext cx="2733965" cy="1015622"/>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1. Explored the relationship between gender and specialization (Top 10 Specializations)</a:t>
              </a:r>
            </a:p>
          </p:txBody>
        </p:sp>
      </p:grpSp>
    </p:spTree>
    <p:extLst>
      <p:ext uri="{BB962C8B-B14F-4D97-AF65-F5344CB8AC3E}">
        <p14:creationId xmlns:p14="http://schemas.microsoft.com/office/powerpoint/2010/main" val="34677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10</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Percentages)</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tretch>
            <a:fillRect/>
          </a:stretch>
        </p:blipFill>
        <p:spPr>
          <a:xfrm>
            <a:off x="591128" y="2083323"/>
            <a:ext cx="9563157" cy="3187719"/>
          </a:xfrm>
          <a:prstGeom prst="rect">
            <a:avLst/>
          </a:prstGeom>
        </p:spPr>
      </p:pic>
    </p:spTree>
    <p:extLst>
      <p:ext uri="{BB962C8B-B14F-4D97-AF65-F5344CB8AC3E}">
        <p14:creationId xmlns:p14="http://schemas.microsoft.com/office/powerpoint/2010/main" val="38459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12</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Percentages)</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rcRect/>
          <a:stretch/>
        </p:blipFill>
        <p:spPr>
          <a:xfrm>
            <a:off x="591128" y="2083323"/>
            <a:ext cx="9563157" cy="3187719"/>
          </a:xfrm>
          <a:prstGeom prst="rect">
            <a:avLst/>
          </a:prstGeom>
        </p:spPr>
      </p:pic>
    </p:spTree>
    <p:extLst>
      <p:ext uri="{BB962C8B-B14F-4D97-AF65-F5344CB8AC3E}">
        <p14:creationId xmlns:p14="http://schemas.microsoft.com/office/powerpoint/2010/main" val="156003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a:t>
            </a:r>
            <a:r>
              <a:rPr lang="en-GB" sz="1500" b="1" dirty="0" err="1">
                <a:latin typeface="Calibri" panose="020F0502020204030204" pitchFamily="34" charset="0"/>
                <a:ea typeface="Calibri" panose="020F0502020204030204" pitchFamily="34" charset="0"/>
                <a:cs typeface="Calibri" panose="020F0502020204030204" pitchFamily="34" charset="0"/>
              </a:rPr>
              <a:t>CollegeGPA</a:t>
            </a:r>
            <a:r>
              <a:rPr lang="en-GB" sz="1500" b="1" dirty="0">
                <a:latin typeface="Calibri" panose="020F0502020204030204" pitchFamily="34" charset="0"/>
                <a:ea typeface="Calibri" panose="020F0502020204030204" pitchFamily="34" charset="0"/>
                <a:cs typeface="Calibri" panose="020F0502020204030204" pitchFamily="34" charset="0"/>
              </a:rPr>
              <a:t>)</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rcRect/>
          <a:stretch/>
        </p:blipFill>
        <p:spPr>
          <a:xfrm>
            <a:off x="591128" y="2083323"/>
            <a:ext cx="9563157" cy="3187719"/>
          </a:xfrm>
          <a:prstGeom prst="rect">
            <a:avLst/>
          </a:prstGeom>
        </p:spPr>
      </p:pic>
    </p:spTree>
    <p:extLst>
      <p:ext uri="{BB962C8B-B14F-4D97-AF65-F5344CB8AC3E}">
        <p14:creationId xmlns:p14="http://schemas.microsoft.com/office/powerpoint/2010/main" val="23117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377603"/>
            <a:ext cx="8829962" cy="6102794"/>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249357"/>
            <a:chOff x="9097817" y="869131"/>
            <a:chExt cx="2733965" cy="1249357"/>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553957"/>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Explored the relationship between gender and salary</a:t>
              </a:r>
            </a:p>
          </p:txBody>
        </p:sp>
      </p:grpSp>
    </p:spTree>
    <p:extLst>
      <p:ext uri="{BB962C8B-B14F-4D97-AF65-F5344CB8AC3E}">
        <p14:creationId xmlns:p14="http://schemas.microsoft.com/office/powerpoint/2010/main" val="1334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431100"/>
            <a:ext cx="8829962" cy="5995800"/>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a:t>
              </a:r>
              <a:r>
                <a:rPr lang="en-GB" sz="1500" b="1" dirty="0" err="1">
                  <a:latin typeface="Calibri" panose="020F0502020204030204" pitchFamily="34" charset="0"/>
                  <a:ea typeface="Calibri" panose="020F0502020204030204" pitchFamily="34" charset="0"/>
                  <a:cs typeface="Calibri" panose="020F0502020204030204" pitchFamily="34" charset="0"/>
                </a:rPr>
                <a:t>CollegeTier</a:t>
              </a:r>
              <a:r>
                <a:rPr lang="en-GB" sz="1500" b="1" dirty="0">
                  <a:latin typeface="Calibri" panose="020F0502020204030204" pitchFamily="34" charset="0"/>
                  <a:ea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330537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4478109"/>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Hello everyone, I’m Aditya, a passionate and ambitious graduate with a Bachelor's degree in Information Technology. </a:t>
            </a:r>
          </a:p>
          <a:p>
            <a:pPr algn="just"/>
            <a:r>
              <a:rPr lang="en-GB" sz="1500" dirty="0">
                <a:latin typeface="Calibri" panose="020F0502020204030204" pitchFamily="34" charset="0"/>
                <a:ea typeface="Calibri" panose="020F0502020204030204" pitchFamily="34" charset="0"/>
                <a:cs typeface="Calibri" panose="020F0502020204030204" pitchFamily="34" charset="0"/>
              </a:rPr>
              <a:t>While my academic journey initially focused on foundational concepts, I took proactive steps to independently develop expertise in software development, data science, machine learning, and data analysis.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Entering the dynamic field of data science, machine learning, and data analysis as a self-motivated learner, </a:t>
            </a:r>
          </a:p>
          <a:p>
            <a:pPr algn="just"/>
            <a:r>
              <a:rPr lang="en-GB" sz="1500" dirty="0">
                <a:latin typeface="Calibri" panose="020F0502020204030204" pitchFamily="34" charset="0"/>
                <a:ea typeface="Calibri" panose="020F0502020204030204" pitchFamily="34" charset="0"/>
                <a:cs typeface="Calibri" panose="020F0502020204030204" pitchFamily="34" charset="0"/>
              </a:rPr>
              <a:t>I am eager to leverage my acquired skills and knowledge to contribute to innovative projects and tackle complex challenges.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In addition to my software development skills, I possess a keen interest in data science and analytics. Through self-directed study and practical application, I explored various facets of data analysis, including data visualization, statistical analysis, and machine learning algorithms. I am adept at utilizing libraries such as Pandas, NumPy, Matplotlib, and Scikit-learn to extract insights from data and construct predictive models.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I am excited about the prospect of applying my skills in software development and data science to real-world projects. Whether it's developing software applications, conducting data analysis, or implementing machine learning solutions, I am eager to make a meaningful impact and contribute to the advancement of technology.</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As I embark on this new chapter in my career, I am open to exploring opportunities that will allow me to further develop my skills and gain hands-on experience in software development, data science, and machine learning. I am committed to continuous learning and growth, and I look forward to the challenges and opportunities that lie ahead.</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About me</a:t>
            </a:r>
            <a:endParaRPr lang="en-IN" sz="1800"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00990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25722"/>
            <a:ext cx="8829962" cy="5806555"/>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Degree)</a:t>
              </a:r>
            </a:p>
          </p:txBody>
        </p:sp>
      </p:grpSp>
    </p:spTree>
    <p:extLst>
      <p:ext uri="{BB962C8B-B14F-4D97-AF65-F5344CB8AC3E}">
        <p14:creationId xmlns:p14="http://schemas.microsoft.com/office/powerpoint/2010/main" val="417628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32028"/>
            <a:ext cx="8829962" cy="5793943"/>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10</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Boards) Top10</a:t>
              </a:r>
            </a:p>
          </p:txBody>
        </p:sp>
      </p:grpSp>
    </p:spTree>
    <p:extLst>
      <p:ext uri="{BB962C8B-B14F-4D97-AF65-F5344CB8AC3E}">
        <p14:creationId xmlns:p14="http://schemas.microsoft.com/office/powerpoint/2010/main" val="28384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93011"/>
            <a:ext cx="8829962" cy="5671978"/>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12</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Boards) Top 10</a:t>
              </a:r>
            </a:p>
          </p:txBody>
        </p:sp>
      </p:grpSp>
    </p:spTree>
    <p:extLst>
      <p:ext uri="{BB962C8B-B14F-4D97-AF65-F5344CB8AC3E}">
        <p14:creationId xmlns:p14="http://schemas.microsoft.com/office/powerpoint/2010/main" val="19346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93965" y="512308"/>
            <a:ext cx="8829962" cy="5833382"/>
          </a:xfrm>
          <a:prstGeom prst="rect">
            <a:avLst/>
          </a:prstGeom>
        </p:spPr>
      </p:pic>
      <p:grpSp>
        <p:nvGrpSpPr>
          <p:cNvPr id="6" name="Group 5">
            <a:extLst>
              <a:ext uri="{FF2B5EF4-FFF2-40B4-BE49-F238E27FC236}">
                <a16:creationId xmlns:a16="http://schemas.microsoft.com/office/drawing/2014/main" id="{E3B66B2F-87D6-D003-BF67-3FBBD360F699}"/>
              </a:ext>
            </a:extLst>
          </p:cNvPr>
          <p:cNvGrpSpPr/>
          <p:nvPr/>
        </p:nvGrpSpPr>
        <p:grpSpPr>
          <a:xfrm>
            <a:off x="9134763" y="2988899"/>
            <a:ext cx="2974108" cy="1203326"/>
            <a:chOff x="9134763" y="2988899"/>
            <a:chExt cx="2974108" cy="1203326"/>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Specializations</a:t>
              </a:r>
            </a:p>
          </p:txBody>
        </p:sp>
        <p:sp>
          <p:nvSpPr>
            <p:cNvPr id="3" name="Google Shape;104;p3">
              <a:extLst>
                <a:ext uri="{FF2B5EF4-FFF2-40B4-BE49-F238E27FC236}">
                  <a16:creationId xmlns:a16="http://schemas.microsoft.com/office/drawing/2014/main" id="{A78833B3-3D7E-9EE4-1AFA-798B40CC5BAA}"/>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35335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93965" y="537678"/>
            <a:ext cx="8829962" cy="5782639"/>
          </a:xfrm>
          <a:prstGeom prst="rect">
            <a:avLst/>
          </a:prstGeom>
        </p:spPr>
      </p:pic>
      <p:grpSp>
        <p:nvGrpSpPr>
          <p:cNvPr id="3" name="Group 2">
            <a:extLst>
              <a:ext uri="{FF2B5EF4-FFF2-40B4-BE49-F238E27FC236}">
                <a16:creationId xmlns:a16="http://schemas.microsoft.com/office/drawing/2014/main" id="{0517A958-C2D4-A1C9-4E3D-1CB48D6E9100}"/>
              </a:ext>
            </a:extLst>
          </p:cNvPr>
          <p:cNvGrpSpPr/>
          <p:nvPr/>
        </p:nvGrpSpPr>
        <p:grpSpPr>
          <a:xfrm>
            <a:off x="9125527" y="2915007"/>
            <a:ext cx="2974108" cy="1203326"/>
            <a:chOff x="9134763" y="2988899"/>
            <a:chExt cx="2974108" cy="1203326"/>
          </a:xfrm>
        </p:grpSpPr>
        <p:sp>
          <p:nvSpPr>
            <p:cNvPr id="6" name="Google Shape;105;p3">
              <a:extLst>
                <a:ext uri="{FF2B5EF4-FFF2-40B4-BE49-F238E27FC236}">
                  <a16:creationId xmlns:a16="http://schemas.microsoft.com/office/drawing/2014/main" id="{E2AE52BC-0776-CAC2-59E2-9CCA90BEB566}"/>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Designations</a:t>
              </a:r>
            </a:p>
          </p:txBody>
        </p:sp>
        <p:sp>
          <p:nvSpPr>
            <p:cNvPr id="7" name="Google Shape;104;p3">
              <a:extLst>
                <a:ext uri="{FF2B5EF4-FFF2-40B4-BE49-F238E27FC236}">
                  <a16:creationId xmlns:a16="http://schemas.microsoft.com/office/drawing/2014/main" id="{54064F71-52F2-46BA-8036-209E6FDE2F49}"/>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14517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76025"/>
            <a:ext cx="8829962" cy="5705949"/>
          </a:xfrm>
          <a:prstGeom prst="rect">
            <a:avLst/>
          </a:prstGeom>
        </p:spPr>
      </p:pic>
      <p:grpSp>
        <p:nvGrpSpPr>
          <p:cNvPr id="11" name="Group 10">
            <a:extLst>
              <a:ext uri="{FF2B5EF4-FFF2-40B4-BE49-F238E27FC236}">
                <a16:creationId xmlns:a16="http://schemas.microsoft.com/office/drawing/2014/main" id="{77369F48-DE36-C4EE-0B6F-2C45F73986DD}"/>
              </a:ext>
            </a:extLst>
          </p:cNvPr>
          <p:cNvGrpSpPr/>
          <p:nvPr/>
        </p:nvGrpSpPr>
        <p:grpSpPr>
          <a:xfrm>
            <a:off x="9060872" y="2905771"/>
            <a:ext cx="2974108" cy="1203326"/>
            <a:chOff x="9134763" y="2988899"/>
            <a:chExt cx="2974108" cy="1203326"/>
          </a:xfrm>
        </p:grpSpPr>
        <p:sp>
          <p:nvSpPr>
            <p:cNvPr id="12" name="Google Shape;105;p3">
              <a:extLst>
                <a:ext uri="{FF2B5EF4-FFF2-40B4-BE49-F238E27FC236}">
                  <a16:creationId xmlns:a16="http://schemas.microsoft.com/office/drawing/2014/main" id="{2AC510E9-71C0-85E6-0E65-37B35BE47E56}"/>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a:t>
              </a:r>
              <a:r>
                <a:rPr lang="en-IN" sz="3200" dirty="0" err="1">
                  <a:solidFill>
                    <a:srgbClr val="FF0000"/>
                  </a:solidFill>
                  <a:latin typeface="Lato Black"/>
                  <a:ea typeface="Lato Black"/>
                  <a:cs typeface="Lato Black"/>
                  <a:sym typeface="Lato Black"/>
                </a:rPr>
                <a:t>CollegeStates</a:t>
              </a:r>
              <a:endParaRPr lang="en-IN" sz="3200" dirty="0">
                <a:solidFill>
                  <a:srgbClr val="FF0000"/>
                </a:solidFill>
                <a:latin typeface="Lato Black"/>
                <a:ea typeface="Lato Black"/>
                <a:cs typeface="Lato Black"/>
                <a:sym typeface="Lato Black"/>
              </a:endParaRPr>
            </a:p>
          </p:txBody>
        </p:sp>
        <p:sp>
          <p:nvSpPr>
            <p:cNvPr id="13" name="Google Shape;104;p3">
              <a:extLst>
                <a:ext uri="{FF2B5EF4-FFF2-40B4-BE49-F238E27FC236}">
                  <a16:creationId xmlns:a16="http://schemas.microsoft.com/office/drawing/2014/main" id="{05C4395F-D125-56D8-FAC7-C8466DAFD933}"/>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33663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30118" y="532028"/>
            <a:ext cx="8735984" cy="5793943"/>
          </a:xfrm>
          <a:prstGeom prst="rect">
            <a:avLst/>
          </a:prstGeom>
        </p:spPr>
      </p:pic>
      <p:grpSp>
        <p:nvGrpSpPr>
          <p:cNvPr id="6" name="Group 5">
            <a:extLst>
              <a:ext uri="{FF2B5EF4-FFF2-40B4-BE49-F238E27FC236}">
                <a16:creationId xmlns:a16="http://schemas.microsoft.com/office/drawing/2014/main" id="{F5CC9E69-5A03-6DDE-3806-F1DBD09047C9}"/>
              </a:ext>
            </a:extLst>
          </p:cNvPr>
          <p:cNvGrpSpPr/>
          <p:nvPr/>
        </p:nvGrpSpPr>
        <p:grpSpPr>
          <a:xfrm>
            <a:off x="9060872" y="2905771"/>
            <a:ext cx="2974108" cy="1203326"/>
            <a:chOff x="9134763" y="2988899"/>
            <a:chExt cx="2974108" cy="1203326"/>
          </a:xfrm>
        </p:grpSpPr>
        <p:sp>
          <p:nvSpPr>
            <p:cNvPr id="7" name="Google Shape;105;p3">
              <a:extLst>
                <a:ext uri="{FF2B5EF4-FFF2-40B4-BE49-F238E27FC236}">
                  <a16:creationId xmlns:a16="http://schemas.microsoft.com/office/drawing/2014/main" id="{F8D75537-3A2B-C4CE-33E7-81DA0AF5C2EE}"/>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a:t>
              </a:r>
              <a:r>
                <a:rPr lang="en-IN" sz="3200" dirty="0" err="1">
                  <a:solidFill>
                    <a:srgbClr val="FF0000"/>
                  </a:solidFill>
                  <a:latin typeface="Lato Black"/>
                  <a:ea typeface="Lato Black"/>
                  <a:cs typeface="Lato Black"/>
                  <a:sym typeface="Lato Black"/>
                </a:rPr>
                <a:t>JobCity</a:t>
              </a:r>
              <a:endParaRPr lang="en-IN" sz="3200" dirty="0">
                <a:solidFill>
                  <a:srgbClr val="FF0000"/>
                </a:solidFill>
                <a:latin typeface="Lato Black"/>
                <a:ea typeface="Lato Black"/>
                <a:cs typeface="Lato Black"/>
                <a:sym typeface="Lato Black"/>
              </a:endParaRPr>
            </a:p>
          </p:txBody>
        </p:sp>
        <p:sp>
          <p:nvSpPr>
            <p:cNvPr id="9" name="Google Shape;104;p3">
              <a:extLst>
                <a:ext uri="{FF2B5EF4-FFF2-40B4-BE49-F238E27FC236}">
                  <a16:creationId xmlns:a16="http://schemas.microsoft.com/office/drawing/2014/main" id="{7270A7AC-5DEA-BAA5-7606-0903CEFAED25}"/>
                </a:ext>
              </a:extLst>
            </p:cNvPr>
            <p:cNvSpPr txBox="1"/>
            <p:nvPr/>
          </p:nvSpPr>
          <p:spPr>
            <a:xfrm>
              <a:off x="9254834"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155575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64655" y="253361"/>
            <a:ext cx="8506690" cy="6351278"/>
          </a:xfrm>
          <a:prstGeom prst="rect">
            <a:avLst/>
          </a:prstGeom>
        </p:spPr>
      </p:pic>
      <p:grpSp>
        <p:nvGrpSpPr>
          <p:cNvPr id="6" name="Group 5">
            <a:extLst>
              <a:ext uri="{FF2B5EF4-FFF2-40B4-BE49-F238E27FC236}">
                <a16:creationId xmlns:a16="http://schemas.microsoft.com/office/drawing/2014/main" id="{ED67FD6B-132A-7B5C-A75F-07BA36E745D4}"/>
              </a:ext>
            </a:extLst>
          </p:cNvPr>
          <p:cNvGrpSpPr/>
          <p:nvPr/>
        </p:nvGrpSpPr>
        <p:grpSpPr>
          <a:xfrm>
            <a:off x="8940797" y="1183168"/>
            <a:ext cx="2733966" cy="4267238"/>
            <a:chOff x="8940797" y="1183168"/>
            <a:chExt cx="2733966" cy="4267238"/>
          </a:xfrm>
        </p:grpSpPr>
        <p:grpSp>
          <p:nvGrpSpPr>
            <p:cNvPr id="2" name="Group 1">
              <a:extLst>
                <a:ext uri="{FF2B5EF4-FFF2-40B4-BE49-F238E27FC236}">
                  <a16:creationId xmlns:a16="http://schemas.microsoft.com/office/drawing/2014/main" id="{ACB536CE-B035-DE5F-133E-4C015E6B9D2D}"/>
                </a:ext>
              </a:extLst>
            </p:cNvPr>
            <p:cNvGrpSpPr/>
            <p:nvPr/>
          </p:nvGrpSpPr>
          <p:grpSpPr>
            <a:xfrm>
              <a:off x="8940798" y="1183168"/>
              <a:ext cx="2733965" cy="3843298"/>
              <a:chOff x="9097817" y="462731"/>
              <a:chExt cx="2733965" cy="3843298"/>
            </a:xfrm>
          </p:grpSpPr>
          <p:sp>
            <p:nvSpPr>
              <p:cNvPr id="4" name="Google Shape;105;p3">
                <a:extLst>
                  <a:ext uri="{FF2B5EF4-FFF2-40B4-BE49-F238E27FC236}">
                    <a16:creationId xmlns:a16="http://schemas.microsoft.com/office/drawing/2014/main" id="{FB863CC2-42F9-B5AC-E327-4EC19C682F97}"/>
                  </a:ext>
                </a:extLst>
              </p:cNvPr>
              <p:cNvSpPr txBox="1"/>
              <p:nvPr/>
            </p:nvSpPr>
            <p:spPr>
              <a:xfrm>
                <a:off x="9097818" y="462731"/>
                <a:ext cx="2733964" cy="880201"/>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Research Questions</a:t>
                </a:r>
                <a:endParaRPr lang="en-IN" sz="1800" dirty="0">
                  <a:solidFill>
                    <a:srgbClr val="FF0000"/>
                  </a:solidFill>
                  <a:latin typeface="Calibri"/>
                  <a:ea typeface="Calibri"/>
                  <a:cs typeface="Calibri"/>
                  <a:sym typeface="Calibri"/>
                </a:endParaRPr>
              </a:p>
            </p:txBody>
          </p:sp>
          <p:sp>
            <p:nvSpPr>
              <p:cNvPr id="8" name="Google Shape;104;p3">
                <a:extLst>
                  <a:ext uri="{FF2B5EF4-FFF2-40B4-BE49-F238E27FC236}">
                    <a16:creationId xmlns:a16="http://schemas.microsoft.com/office/drawing/2014/main" id="{EFBB5DA9-482F-7CF0-9677-9C3C5A259522}"/>
                  </a:ext>
                </a:extLst>
              </p:cNvPr>
              <p:cNvSpPr txBox="1"/>
              <p:nvPr/>
            </p:nvSpPr>
            <p:spPr>
              <a:xfrm>
                <a:off x="9097817" y="1443747"/>
                <a:ext cx="2733965" cy="2862282"/>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Times of India article dated Jan 18, 2019 states that “After doing your Computer Science Engineering if you take up jobs as a Programming Analyst, Software Engineer, Hardware Engineer and Associate Engineer you can earn up to 2.5-3 lakhs as a fresh graduate.”</a:t>
                </a:r>
              </a:p>
              <a:p>
                <a:endParaRPr lang="en-GB" sz="1500" b="1" dirty="0">
                  <a:latin typeface="Calibri" panose="020F0502020204030204" pitchFamily="34" charset="0"/>
                  <a:ea typeface="Calibri" panose="020F0502020204030204" pitchFamily="34" charset="0"/>
                  <a:cs typeface="Calibri" panose="020F0502020204030204" pitchFamily="34" charset="0"/>
                </a:endParaRPr>
              </a:p>
              <a:p>
                <a:r>
                  <a:rPr lang="en-GB" sz="1500" b="1" dirty="0">
                    <a:latin typeface="Calibri" panose="020F0502020204030204" pitchFamily="34" charset="0"/>
                    <a:ea typeface="Calibri" panose="020F0502020204030204" pitchFamily="34" charset="0"/>
                    <a:cs typeface="Calibri" panose="020F0502020204030204" pitchFamily="34" charset="0"/>
                  </a:rPr>
                  <a:t>Test this claim with the data given to you.</a:t>
                </a:r>
              </a:p>
            </p:txBody>
          </p:sp>
        </p:grpSp>
        <p:sp>
          <p:nvSpPr>
            <p:cNvPr id="3" name="Google Shape;104;p3">
              <a:extLst>
                <a:ext uri="{FF2B5EF4-FFF2-40B4-BE49-F238E27FC236}">
                  <a16:creationId xmlns:a16="http://schemas.microsoft.com/office/drawing/2014/main" id="{14797B4B-5E05-1FBE-AF46-A6C852ABFA6F}"/>
                </a:ext>
              </a:extLst>
            </p:cNvPr>
            <p:cNvSpPr txBox="1"/>
            <p:nvPr/>
          </p:nvSpPr>
          <p:spPr>
            <a:xfrm>
              <a:off x="8940797" y="5127281"/>
              <a:ext cx="2733965" cy="323125"/>
            </a:xfrm>
            <a:prstGeom prst="rect">
              <a:avLst/>
            </a:prstGeom>
            <a:noFill/>
            <a:ln>
              <a:noFill/>
            </a:ln>
          </p:spPr>
          <p:txBody>
            <a:bodyPr spcFirstLastPara="1" wrap="square" lIns="91425" tIns="45700" rIns="91425" bIns="45700" anchor="t" anchorCtr="0">
              <a:spAutoFit/>
            </a:bodyPr>
            <a:lstStyle/>
            <a:p>
              <a:r>
                <a:rPr lang="en-GB" sz="1500" b="1" dirty="0">
                  <a:solidFill>
                    <a:srgbClr val="00B050"/>
                  </a:solidFill>
                  <a:latin typeface="Calibri" panose="020F0502020204030204" pitchFamily="34" charset="0"/>
                  <a:ea typeface="Calibri" panose="020F0502020204030204" pitchFamily="34" charset="0"/>
                  <a:cs typeface="Calibri" panose="020F0502020204030204" pitchFamily="34" charset="0"/>
                </a:rPr>
                <a:t>Claim Is True, They Earn More</a:t>
              </a:r>
            </a:p>
          </p:txBody>
        </p:sp>
      </p:grpSp>
    </p:spTree>
    <p:extLst>
      <p:ext uri="{BB962C8B-B14F-4D97-AF65-F5344CB8AC3E}">
        <p14:creationId xmlns:p14="http://schemas.microsoft.com/office/powerpoint/2010/main" val="25322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Successfully conducted data analysis on the AMEO dataset to understand salary determinants for engineering graduates. Key findings and actionable recommendations were derived, empowering graduates with insights for career growth and salary negotiation. Future steps involve refining models and sharing insights for broader impact.</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Conclusion</a:t>
            </a:r>
            <a:endParaRPr lang="en-IN" sz="1800" dirty="0">
              <a:solidFill>
                <a:srgbClr val="FF0000"/>
              </a:solidFill>
              <a:latin typeface="Calibri"/>
              <a:ea typeface="Calibri"/>
              <a:cs typeface="Calibri"/>
              <a:sym typeface="Calibri"/>
            </a:endParaRPr>
          </a:p>
        </p:txBody>
      </p:sp>
      <p:sp>
        <p:nvSpPr>
          <p:cNvPr id="3" name="Google Shape;104;p3">
            <a:extLst>
              <a:ext uri="{FF2B5EF4-FFF2-40B4-BE49-F238E27FC236}">
                <a16:creationId xmlns:a16="http://schemas.microsoft.com/office/drawing/2014/main" id="{991BF2AC-1B36-235D-4817-80054F666704}"/>
              </a:ext>
            </a:extLst>
          </p:cNvPr>
          <p:cNvSpPr txBox="1"/>
          <p:nvPr/>
        </p:nvSpPr>
        <p:spPr>
          <a:xfrm>
            <a:off x="734276" y="2267552"/>
            <a:ext cx="5660825" cy="4478109"/>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Cognitive Skills and Technical Expertise: </a:t>
            </a:r>
            <a:r>
              <a:rPr lang="en-GB" sz="1500" dirty="0">
                <a:latin typeface="Calibri" panose="020F0502020204030204" pitchFamily="34" charset="0"/>
                <a:ea typeface="Calibri" panose="020F0502020204030204" pitchFamily="34" charset="0"/>
                <a:cs typeface="Calibri" panose="020F0502020204030204" pitchFamily="34" charset="0"/>
              </a:rPr>
              <a:t>Both cognitive skills and technical expertise have a significant impact on salary outcomes for engineering graduates. Continuous skill development in these areas is crucial for enhancing employability and salary prospects.</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Personality Traits: </a:t>
            </a:r>
            <a:r>
              <a:rPr lang="en-GB" sz="1500" dirty="0">
                <a:latin typeface="Calibri" panose="020F0502020204030204" pitchFamily="34" charset="0"/>
                <a:ea typeface="Calibri" panose="020F0502020204030204" pitchFamily="34" charset="0"/>
                <a:cs typeface="Calibri" panose="020F0502020204030204" pitchFamily="34" charset="0"/>
              </a:rPr>
              <a:t>Certain personality traits also contribute to salary variations. Building strong communication, leadership, and problem-solving skills can positively influence salary negotiations.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Demographic Factors:</a:t>
            </a:r>
            <a:r>
              <a:rPr lang="en-GB" sz="1500" dirty="0">
                <a:latin typeface="Calibri" panose="020F0502020204030204" pitchFamily="34" charset="0"/>
                <a:ea typeface="Calibri" panose="020F0502020204030204" pitchFamily="34" charset="0"/>
                <a:cs typeface="Calibri" panose="020F0502020204030204" pitchFamily="34" charset="0"/>
              </a:rPr>
              <a:t> Job titles, locations, and industry sectors play a crucial role in determining salary prospects. It's important for graduates to consider these factors when planning their careers.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Predictive Modelling:</a:t>
            </a:r>
            <a:r>
              <a:rPr lang="en-GB" sz="1500" dirty="0">
                <a:latin typeface="Calibri" panose="020F0502020204030204" pitchFamily="34" charset="0"/>
                <a:ea typeface="Calibri" panose="020F0502020204030204" pitchFamily="34" charset="0"/>
                <a:cs typeface="Calibri" panose="020F0502020204030204" pitchFamily="34" charset="0"/>
              </a:rPr>
              <a:t> The developed predictive model accurately estimates salaries based on candidate attributes, providing actionable insights for salary negotiation and career planning.</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104;p3">
            <a:extLst>
              <a:ext uri="{FF2B5EF4-FFF2-40B4-BE49-F238E27FC236}">
                <a16:creationId xmlns:a16="http://schemas.microsoft.com/office/drawing/2014/main" id="{5B0EA09C-84D5-5EAE-F852-83A34544CE86}"/>
              </a:ext>
            </a:extLst>
          </p:cNvPr>
          <p:cNvSpPr txBox="1"/>
          <p:nvPr/>
        </p:nvSpPr>
        <p:spPr>
          <a:xfrm>
            <a:off x="6797963" y="2479986"/>
            <a:ext cx="4659761" cy="2631449"/>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Impact and Future Directions: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dirty="0">
                <a:latin typeface="Calibri" panose="020F0502020204030204" pitchFamily="34" charset="0"/>
                <a:ea typeface="Calibri" panose="020F0502020204030204" pitchFamily="34" charset="0"/>
                <a:cs typeface="Calibri" panose="020F0502020204030204" pitchFamily="34" charset="0"/>
              </a:rPr>
              <a:t>The project's insights can empower engineering graduates to make informed career decisions, negotiate better salary packages, and navigate the competitive job market.</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dirty="0">
                <a:latin typeface="Calibri" panose="020F0502020204030204" pitchFamily="34" charset="0"/>
                <a:ea typeface="Calibri" panose="020F0502020204030204" pitchFamily="34" charset="0"/>
                <a:cs typeface="Calibri" panose="020F0502020204030204" pitchFamily="34" charset="0"/>
              </a:rPr>
              <a:t>Future directions may include expanding the analysis to include additional variables or exploring industry-specific salary trends for more targeted recommendations.</a:t>
            </a:r>
          </a:p>
        </p:txBody>
      </p:sp>
    </p:spTree>
    <p:extLst>
      <p:ext uri="{BB962C8B-B14F-4D97-AF65-F5344CB8AC3E}">
        <p14:creationId xmlns:p14="http://schemas.microsoft.com/office/powerpoint/2010/main" val="42289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5789307" cy="5170606"/>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Challenges Faced:</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Complex Data Structure:</a:t>
            </a:r>
            <a:r>
              <a:rPr lang="en-GB" sz="1500" dirty="0">
                <a:latin typeface="Calibri" panose="020F0502020204030204" pitchFamily="34" charset="0"/>
                <a:ea typeface="Calibri" panose="020F0502020204030204" pitchFamily="34" charset="0"/>
                <a:cs typeface="Calibri" panose="020F0502020204030204" pitchFamily="34" charset="0"/>
              </a:rPr>
              <a:t> Dealing with a diverse range of variables, including continuous and categorical data, required careful preprocessing and analysis.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Communication of Insights:</a:t>
            </a:r>
            <a:r>
              <a:rPr lang="en-GB" sz="1500" dirty="0">
                <a:latin typeface="Calibri" panose="020F0502020204030204" pitchFamily="34" charset="0"/>
                <a:ea typeface="Calibri" panose="020F0502020204030204" pitchFamily="34" charset="0"/>
                <a:cs typeface="Calibri" panose="020F0502020204030204" pitchFamily="34" charset="0"/>
              </a:rPr>
              <a:t> Effectively translating analysis findings into actionable recommendations for diverse stakeholders was essential yet challenging.</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Key Learnings: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Importance of Data Quality:</a:t>
            </a:r>
            <a:r>
              <a:rPr lang="en-GB" sz="1500" dirty="0">
                <a:latin typeface="Calibri" panose="020F0502020204030204" pitchFamily="34" charset="0"/>
                <a:ea typeface="Calibri" panose="020F0502020204030204" pitchFamily="34" charset="0"/>
                <a:cs typeface="Calibri" panose="020F0502020204030204" pitchFamily="34" charset="0"/>
              </a:rPr>
              <a:t> Data preprocessing and cleaning are critical for accurate analysis and model development. </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Interpretability vs. Complexity:</a:t>
            </a:r>
            <a:r>
              <a:rPr lang="en-GB" sz="1500" dirty="0">
                <a:latin typeface="Calibri" panose="020F0502020204030204" pitchFamily="34" charset="0"/>
                <a:ea typeface="Calibri" panose="020F0502020204030204" pitchFamily="34" charset="0"/>
                <a:cs typeface="Calibri" panose="020F0502020204030204" pitchFamily="34" charset="0"/>
              </a:rPr>
              <a:t> Balancing model complexity with interpretability is crucial for practical application and stakeholder understanding. </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Communication Skills:</a:t>
            </a:r>
            <a:r>
              <a:rPr lang="en-GB" sz="1500" dirty="0">
                <a:latin typeface="Calibri" panose="020F0502020204030204" pitchFamily="34" charset="0"/>
                <a:ea typeface="Calibri" panose="020F0502020204030204" pitchFamily="34" charset="0"/>
                <a:cs typeface="Calibri" panose="020F0502020204030204" pitchFamily="34" charset="0"/>
              </a:rPr>
              <a:t> Effectively communicating complex analytical insights to non-technical stakeholders is essential for driving actionable outcomes.</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Experience</a:t>
            </a:r>
            <a:endParaRPr lang="en-IN" sz="1800" dirty="0">
              <a:solidFill>
                <a:srgbClr val="FF0000"/>
              </a:solidFill>
              <a:latin typeface="Calibri"/>
              <a:ea typeface="Calibri"/>
              <a:cs typeface="Calibri"/>
              <a:sym typeface="Calibri"/>
            </a:endParaRPr>
          </a:p>
        </p:txBody>
      </p:sp>
      <p:sp>
        <p:nvSpPr>
          <p:cNvPr id="2" name="Google Shape;104;p3">
            <a:extLst>
              <a:ext uri="{FF2B5EF4-FFF2-40B4-BE49-F238E27FC236}">
                <a16:creationId xmlns:a16="http://schemas.microsoft.com/office/drawing/2014/main" id="{22492113-6859-8BBC-8E66-C3E6656E6338}"/>
              </a:ext>
            </a:extLst>
          </p:cNvPr>
          <p:cNvSpPr txBox="1"/>
          <p:nvPr/>
        </p:nvSpPr>
        <p:spPr>
          <a:xfrm>
            <a:off x="7164428" y="2533688"/>
            <a:ext cx="4134355" cy="2400617"/>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Success Factors: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Rigorous Methodology:</a:t>
            </a:r>
            <a:r>
              <a:rPr lang="en-GB" sz="1500" dirty="0">
                <a:latin typeface="Calibri" panose="020F0502020204030204" pitchFamily="34" charset="0"/>
                <a:ea typeface="Calibri" panose="020F0502020204030204" pitchFamily="34" charset="0"/>
                <a:cs typeface="Calibri" panose="020F0502020204030204" pitchFamily="34" charset="0"/>
              </a:rPr>
              <a:t> Following a structured approach to data analysis and model building ensured robust and reliable results.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Continuous Learning:</a:t>
            </a:r>
            <a:r>
              <a:rPr lang="en-GB" sz="1500" dirty="0">
                <a:latin typeface="Calibri" panose="020F0502020204030204" pitchFamily="34" charset="0"/>
                <a:ea typeface="Calibri" panose="020F0502020204030204" pitchFamily="34" charset="0"/>
                <a:cs typeface="Calibri" panose="020F0502020204030204" pitchFamily="34" charset="0"/>
              </a:rPr>
              <a:t> Embracing a learning mindset and staying updated with industry best practices and advancements enhanced project outcomes.</a:t>
            </a:r>
          </a:p>
        </p:txBody>
      </p:sp>
    </p:spTree>
    <p:extLst>
      <p:ext uri="{BB962C8B-B14F-4D97-AF65-F5344CB8AC3E}">
        <p14:creationId xmlns:p14="http://schemas.microsoft.com/office/powerpoint/2010/main" val="171715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Business Problem</a:t>
            </a:r>
            <a:endParaRPr lang="en-IN" sz="1800" dirty="0">
              <a:solidFill>
                <a:srgbClr val="FF0000"/>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employment landscape for engineering graduates is multifaceted, with salary outcomes influenced by various factors such as skills, job titles, locations, and demographics. Aspiring Minds' AMEO dataset offers valuable insights into these factors, providing a foundation for understanding and optimizing salary outcomes</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2" y="2816557"/>
            <a:ext cx="4831715" cy="3067847"/>
            <a:chOff x="737810" y="1428480"/>
            <a:chExt cx="10844588" cy="1532323"/>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761747"/>
              <a:ext cx="10844588" cy="1199056"/>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Complexity of Factors:</a:t>
              </a:r>
              <a:r>
                <a:rPr lang="en-GB" sz="1500" dirty="0">
                  <a:latin typeface="Calibri" panose="020F0502020204030204" pitchFamily="34" charset="0"/>
                  <a:ea typeface="Calibri" panose="020F0502020204030204" pitchFamily="34" charset="0"/>
                  <a:cs typeface="Calibri" panose="020F0502020204030204" pitchFamily="34" charset="0"/>
                </a:rPr>
                <a:t> Interplay between cognitive skills, technical expertise, personality traits, job titles, and locations complicates salary determinants.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 Variability:</a:t>
              </a:r>
              <a:r>
                <a:rPr lang="en-GB" sz="1500" dirty="0">
                  <a:latin typeface="Calibri" panose="020F0502020204030204" pitchFamily="34" charset="0"/>
                  <a:ea typeface="Calibri" panose="020F0502020204030204" pitchFamily="34" charset="0"/>
                  <a:cs typeface="Calibri" panose="020F0502020204030204" pitchFamily="34" charset="0"/>
                </a:rPr>
                <a:t> Diverse variables (continuous and categorical) necessitate detailed analysis for meaningful patterns.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Predictive Modelling:</a:t>
              </a:r>
              <a:r>
                <a:rPr lang="en-GB" sz="1500" dirty="0">
                  <a:latin typeface="Calibri" panose="020F0502020204030204" pitchFamily="34" charset="0"/>
                  <a:ea typeface="Calibri" panose="020F0502020204030204" pitchFamily="34" charset="0"/>
                  <a:cs typeface="Calibri" panose="020F0502020204030204" pitchFamily="34" charset="0"/>
                </a:rPr>
                <a:t> Accurately estimating salaries considering dynamic market factors is challenging.</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Specific Challenges</a:t>
              </a:r>
              <a:endParaRPr lang="en-IN" dirty="0"/>
            </a:p>
          </p:txBody>
        </p:sp>
      </p:grpSp>
      <p:grpSp>
        <p:nvGrpSpPr>
          <p:cNvPr id="8" name="Group 7">
            <a:extLst>
              <a:ext uri="{FF2B5EF4-FFF2-40B4-BE49-F238E27FC236}">
                <a16:creationId xmlns:a16="http://schemas.microsoft.com/office/drawing/2014/main" id="{E85AB1E8-F961-8899-D659-85383E72AE31}"/>
              </a:ext>
            </a:extLst>
          </p:cNvPr>
          <p:cNvGrpSpPr/>
          <p:nvPr/>
        </p:nvGrpSpPr>
        <p:grpSpPr>
          <a:xfrm>
            <a:off x="6527119" y="3216569"/>
            <a:ext cx="4831715" cy="1682851"/>
            <a:chOff x="737810" y="1428480"/>
            <a:chExt cx="10844588" cy="840548"/>
          </a:xfrm>
        </p:grpSpPr>
        <p:sp>
          <p:nvSpPr>
            <p:cNvPr id="9" name="Google Shape;104;p3">
              <a:extLst>
                <a:ext uri="{FF2B5EF4-FFF2-40B4-BE49-F238E27FC236}">
                  <a16:creationId xmlns:a16="http://schemas.microsoft.com/office/drawing/2014/main" id="{392B7432-5EBE-4378-205D-9C9B4A9D9DA4}"/>
                </a:ext>
              </a:extLst>
            </p:cNvPr>
            <p:cNvSpPr txBox="1"/>
            <p:nvPr/>
          </p:nvSpPr>
          <p:spPr>
            <a:xfrm>
              <a:off x="737810" y="1761747"/>
              <a:ext cx="10844588" cy="507281"/>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Conduct thorough EDA and feature engineering, apply advanced ML algorithms for predictive modelling, and translate insights into actionable recommendations for improved employability and salary negotiations.</a:t>
              </a:r>
            </a:p>
          </p:txBody>
        </p:sp>
        <p:sp>
          <p:nvSpPr>
            <p:cNvPr id="10" name="Text Placeholder 2">
              <a:extLst>
                <a:ext uri="{FF2B5EF4-FFF2-40B4-BE49-F238E27FC236}">
                  <a16:creationId xmlns:a16="http://schemas.microsoft.com/office/drawing/2014/main" id="{90896A7F-0E34-2C26-E8E8-3F5CCD4F258A}"/>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Solution</a:t>
              </a:r>
              <a:endParaRPr lang="en-IN" dirty="0"/>
            </a:p>
          </p:txBody>
        </p:sp>
      </p:grpSp>
    </p:spTree>
    <p:extLst>
      <p:ext uri="{BB962C8B-B14F-4D97-AF65-F5344CB8AC3E}">
        <p14:creationId xmlns:p14="http://schemas.microsoft.com/office/powerpoint/2010/main" val="1906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1325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8670162"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Use Case Domain Understanding</a:t>
            </a:r>
            <a:endParaRPr lang="en-IN" sz="1800" dirty="0">
              <a:solidFill>
                <a:srgbClr val="FF0000"/>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use case domain revolves around understanding employment outcomes and salary determinants specifically tailored for engineering graduates. It encompasses a range of factors that influence salary outcomes, including skills, job titles, locations, demographics, and industry trends.</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2" y="2816558"/>
            <a:ext cx="4831715" cy="2782226"/>
            <a:chOff x="737810" y="1428480"/>
            <a:chExt cx="10844588" cy="1149103"/>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681428"/>
              <a:ext cx="10844588" cy="896155"/>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Strategic Decision-Making: </a:t>
              </a:r>
              <a:r>
                <a:rPr lang="en-GB" sz="1500" dirty="0">
                  <a:latin typeface="Calibri" panose="020F0502020204030204" pitchFamily="34" charset="0"/>
                  <a:ea typeface="Calibri" panose="020F0502020204030204" pitchFamily="34" charset="0"/>
                  <a:cs typeface="Calibri" panose="020F0502020204030204" pitchFamily="34" charset="0"/>
                </a:rPr>
                <a:t>Informed decisions in recruitment, talent management, and career development.</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Competitive Advantage: </a:t>
              </a:r>
              <a:r>
                <a:rPr lang="en-GB" sz="1500" dirty="0">
                  <a:latin typeface="Calibri" panose="020F0502020204030204" pitchFamily="34" charset="0"/>
                  <a:ea typeface="Calibri" panose="020F0502020204030204" pitchFamily="34" charset="0"/>
                  <a:cs typeface="Calibri" panose="020F0502020204030204" pitchFamily="34" charset="0"/>
                </a:rPr>
                <a:t>Enhances talent acquisition and retention strategies.</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Career Development: </a:t>
              </a:r>
              <a:r>
                <a:rPr lang="en-GB" sz="1500" dirty="0">
                  <a:latin typeface="Calibri" panose="020F0502020204030204" pitchFamily="34" charset="0"/>
                  <a:ea typeface="Calibri" panose="020F0502020204030204" pitchFamily="34" charset="0"/>
                  <a:cs typeface="Calibri" panose="020F0502020204030204" pitchFamily="34" charset="0"/>
                </a:rPr>
                <a:t>Guides graduates in negotiating better salaries and enhancing employability.</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Importance</a:t>
              </a:r>
              <a:endParaRPr lang="en-IN" dirty="0"/>
            </a:p>
          </p:txBody>
        </p:sp>
      </p:grpSp>
      <p:grpSp>
        <p:nvGrpSpPr>
          <p:cNvPr id="19" name="Group 18">
            <a:extLst>
              <a:ext uri="{FF2B5EF4-FFF2-40B4-BE49-F238E27FC236}">
                <a16:creationId xmlns:a16="http://schemas.microsoft.com/office/drawing/2014/main" id="{3F362D45-53A7-B98B-5A3E-E8712183C7DF}"/>
              </a:ext>
            </a:extLst>
          </p:cNvPr>
          <p:cNvGrpSpPr/>
          <p:nvPr/>
        </p:nvGrpSpPr>
        <p:grpSpPr>
          <a:xfrm>
            <a:off x="6622475" y="2816557"/>
            <a:ext cx="4831715" cy="3243891"/>
            <a:chOff x="737810" y="1428480"/>
            <a:chExt cx="10844588" cy="1339778"/>
          </a:xfrm>
        </p:grpSpPr>
        <p:sp>
          <p:nvSpPr>
            <p:cNvPr id="20" name="Google Shape;104;p3">
              <a:extLst>
                <a:ext uri="{FF2B5EF4-FFF2-40B4-BE49-F238E27FC236}">
                  <a16:creationId xmlns:a16="http://schemas.microsoft.com/office/drawing/2014/main" id="{A0CACD1A-85CF-1F6B-FF26-07011CBF9641}"/>
                </a:ext>
              </a:extLst>
            </p:cNvPr>
            <p:cNvSpPr txBox="1"/>
            <p:nvPr/>
          </p:nvSpPr>
          <p:spPr>
            <a:xfrm>
              <a:off x="737810" y="1681428"/>
              <a:ext cx="10844588" cy="1086830"/>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Salary Determinants: </a:t>
              </a:r>
              <a:r>
                <a:rPr lang="en-GB" sz="1500" dirty="0">
                  <a:latin typeface="Calibri" panose="020F0502020204030204" pitchFamily="34" charset="0"/>
                  <a:ea typeface="Calibri" panose="020F0502020204030204" pitchFamily="34" charset="0"/>
                  <a:cs typeface="Calibri" panose="020F0502020204030204" pitchFamily="34" charset="0"/>
                </a:rPr>
                <a:t>Factors impacting salaries like skills, job roles, industries, and locations.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Employment Trends: </a:t>
              </a:r>
              <a:r>
                <a:rPr lang="en-GB" sz="1500" dirty="0">
                  <a:latin typeface="Calibri" panose="020F0502020204030204" pitchFamily="34" charset="0"/>
                  <a:ea typeface="Calibri" panose="020F0502020204030204" pitchFamily="34" charset="0"/>
                  <a:cs typeface="Calibri" panose="020F0502020204030204" pitchFamily="34" charset="0"/>
                </a:rPr>
                <a:t>Analysing industry-specific trends and emerging roles.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Skill Enhancement: </a:t>
              </a:r>
              <a:r>
                <a:rPr lang="en-GB" sz="1500" dirty="0">
                  <a:latin typeface="Calibri" panose="020F0502020204030204" pitchFamily="34" charset="0"/>
                  <a:ea typeface="Calibri" panose="020F0502020204030204" pitchFamily="34" charset="0"/>
                  <a:cs typeface="Calibri" panose="020F0502020204030204" pitchFamily="34" charset="0"/>
                </a:rPr>
                <a:t>Recommending skill development and career advancement opportunities.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Salary Negotiation: </a:t>
              </a:r>
              <a:r>
                <a:rPr lang="en-GB" sz="1500" dirty="0">
                  <a:latin typeface="Calibri" panose="020F0502020204030204" pitchFamily="34" charset="0"/>
                  <a:ea typeface="Calibri" panose="020F0502020204030204" pitchFamily="34" charset="0"/>
                  <a:cs typeface="Calibri" panose="020F0502020204030204" pitchFamily="34" charset="0"/>
                </a:rPr>
                <a:t>Providing tactics for effective salary negotiation.</a:t>
              </a:r>
            </a:p>
          </p:txBody>
        </p:sp>
        <p:sp>
          <p:nvSpPr>
            <p:cNvPr id="21" name="Text Placeholder 2">
              <a:extLst>
                <a:ext uri="{FF2B5EF4-FFF2-40B4-BE49-F238E27FC236}">
                  <a16:creationId xmlns:a16="http://schemas.microsoft.com/office/drawing/2014/main" id="{CC5BEBED-C214-171B-81EE-3D8D2FDC076A}"/>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Key Components</a:t>
              </a:r>
              <a:endParaRPr lang="en-IN" dirty="0"/>
            </a:p>
          </p:txBody>
        </p:sp>
      </p:grpSp>
    </p:spTree>
    <p:extLst>
      <p:ext uri="{BB962C8B-B14F-4D97-AF65-F5344CB8AC3E}">
        <p14:creationId xmlns:p14="http://schemas.microsoft.com/office/powerpoint/2010/main" val="30576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project aims to delve into the factors influencing salary outcomes for engineering graduates using the Aspiring Mind Employment Outcome 2015 (AMEO) dataset. The primary objectives are to identify key determinants of salary, develop predictive models for salary estimation, and provide actionable recommendations for skill enhancement and career advancement.</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Objective of the Project</a:t>
            </a:r>
          </a:p>
        </p:txBody>
      </p:sp>
      <p:sp>
        <p:nvSpPr>
          <p:cNvPr id="3" name="Google Shape;104;p3">
            <a:extLst>
              <a:ext uri="{FF2B5EF4-FFF2-40B4-BE49-F238E27FC236}">
                <a16:creationId xmlns:a16="http://schemas.microsoft.com/office/drawing/2014/main" id="{991BF2AC-1B36-235D-4817-80054F666704}"/>
              </a:ext>
            </a:extLst>
          </p:cNvPr>
          <p:cNvSpPr txBox="1"/>
          <p:nvPr/>
        </p:nvSpPr>
        <p:spPr>
          <a:xfrm>
            <a:off x="734277" y="2443048"/>
            <a:ext cx="5062624" cy="2862282"/>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Identify Key Salary Determinants: </a:t>
            </a:r>
            <a:r>
              <a:rPr lang="en-GB" sz="1500" dirty="0">
                <a:latin typeface="Calibri" panose="020F0502020204030204" pitchFamily="34" charset="0"/>
                <a:ea typeface="Calibri" panose="020F0502020204030204" pitchFamily="34" charset="0"/>
                <a:cs typeface="Calibri" panose="020F0502020204030204" pitchFamily="34" charset="0"/>
              </a:rPr>
              <a:t>Explore cognitive skills, technical expertise, personality traits, job titles, locations, and demographics influencing salary outcomes. Uncover correlations and patterns within the dataset to understand the impact of these factors.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Provide Actionable Recommendations: </a:t>
            </a:r>
            <a:r>
              <a:rPr lang="en-GB" sz="1500" dirty="0">
                <a:latin typeface="Calibri" panose="020F0502020204030204" pitchFamily="34" charset="0"/>
                <a:ea typeface="Calibri" panose="020F0502020204030204" pitchFamily="34" charset="0"/>
                <a:cs typeface="Calibri" panose="020F0502020204030204" pitchFamily="34" charset="0"/>
              </a:rPr>
              <a:t>Translate analysis findings into actionable insights and recommendations. Offer strategies for skill enhancement, training programs, certifications, and career growth tailored to engineering graduates.</a:t>
            </a:r>
            <a:endParaRPr lang="en-GB" sz="15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04;p3">
            <a:extLst>
              <a:ext uri="{FF2B5EF4-FFF2-40B4-BE49-F238E27FC236}">
                <a16:creationId xmlns:a16="http://schemas.microsoft.com/office/drawing/2014/main" id="{EEEBE8CF-CCDF-7DBF-76E2-ECF492AF7DB3}"/>
              </a:ext>
            </a:extLst>
          </p:cNvPr>
          <p:cNvSpPr txBox="1"/>
          <p:nvPr/>
        </p:nvSpPr>
        <p:spPr>
          <a:xfrm>
            <a:off x="6234543" y="2438432"/>
            <a:ext cx="5062624" cy="1477287"/>
          </a:xfrm>
          <a:prstGeom prst="rect">
            <a:avLst/>
          </a:prstGeom>
          <a:noFill/>
          <a:ln>
            <a:noFill/>
          </a:ln>
        </p:spPr>
        <p:txBody>
          <a:bodyPr spcFirstLastPara="1" wrap="square" lIns="91425" tIns="45700" rIns="91425" bIns="45700" anchor="t" anchorCtr="0">
            <a:spAutoFit/>
          </a:bodyPr>
          <a:lstStyle/>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Enhance Employability and Salary Negotiation: </a:t>
            </a:r>
            <a:r>
              <a:rPr lang="en-GB" sz="1500" dirty="0">
                <a:latin typeface="Calibri" panose="020F0502020204030204" pitchFamily="34" charset="0"/>
                <a:ea typeface="Calibri" panose="020F0502020204030204" pitchFamily="34" charset="0"/>
                <a:cs typeface="Calibri" panose="020F0502020204030204" pitchFamily="34" charset="0"/>
              </a:rPr>
              <a:t>Empower engineering graduates with the knowledge and tools to negotiate competitive salary packages. Facilitate career development and improve employability in the dynamic job market.</a:t>
            </a:r>
          </a:p>
        </p:txBody>
      </p:sp>
    </p:spTree>
    <p:extLst>
      <p:ext uri="{BB962C8B-B14F-4D97-AF65-F5344CB8AC3E}">
        <p14:creationId xmlns:p14="http://schemas.microsoft.com/office/powerpoint/2010/main" val="22184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8670162"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Project Overview</a:t>
            </a: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project aims to analyse the factors influencing salary outcomes for engineering graduates using the Aspiring Mind Employment Outcome 2015 (AMEO) dataset. Key objectives include identifying salary determinants, developing predictive models, and providing actionable recommendations for career enhancement.</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3" y="2816557"/>
            <a:ext cx="4813242" cy="2551394"/>
            <a:chOff x="737810" y="1428480"/>
            <a:chExt cx="10844588" cy="1053766"/>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681428"/>
              <a:ext cx="10844588" cy="800818"/>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Data Collection: </a:t>
              </a:r>
              <a:r>
                <a:rPr lang="en-GB" sz="1500" dirty="0">
                  <a:latin typeface="Calibri" panose="020F0502020204030204" pitchFamily="34" charset="0"/>
                  <a:ea typeface="Calibri" panose="020F0502020204030204" pitchFamily="34" charset="0"/>
                  <a:cs typeface="Calibri" panose="020F0502020204030204" pitchFamily="34" charset="0"/>
                </a:rPr>
                <a:t>Obtain and preprocess the AMEO dataset containing information on cognitive skills, technical expertise, personality traits, job titles, locations, demographics, and salary outcomes.</a:t>
              </a:r>
            </a:p>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Exploratory Data Analysis (EDA): </a:t>
              </a:r>
              <a:r>
                <a:rPr lang="en-GB" sz="1500" dirty="0">
                  <a:latin typeface="Calibri" panose="020F0502020204030204" pitchFamily="34" charset="0"/>
                  <a:ea typeface="Calibri" panose="020F0502020204030204" pitchFamily="34" charset="0"/>
                  <a:cs typeface="Calibri" panose="020F0502020204030204" pitchFamily="34" charset="0"/>
                </a:rPr>
                <a:t>Conduct thorough EDA to uncover correlations, trends, and patterns related to salary outcomes and key influencing factors.</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Key Components</a:t>
              </a:r>
              <a:endParaRPr lang="en-IN" dirty="0"/>
            </a:p>
          </p:txBody>
        </p:sp>
      </p:grpSp>
      <p:sp>
        <p:nvSpPr>
          <p:cNvPr id="12" name="Google Shape;104;p3">
            <a:extLst>
              <a:ext uri="{FF2B5EF4-FFF2-40B4-BE49-F238E27FC236}">
                <a16:creationId xmlns:a16="http://schemas.microsoft.com/office/drawing/2014/main" id="{D2A92830-6F82-D2DC-49BE-9D8938615070}"/>
              </a:ext>
            </a:extLst>
          </p:cNvPr>
          <p:cNvSpPr txBox="1"/>
          <p:nvPr/>
        </p:nvSpPr>
        <p:spPr>
          <a:xfrm>
            <a:off x="6224212" y="3152019"/>
            <a:ext cx="5358188" cy="1246455"/>
          </a:xfrm>
          <a:prstGeom prst="rect">
            <a:avLst/>
          </a:prstGeom>
          <a:noFill/>
          <a:ln>
            <a:noFill/>
          </a:ln>
        </p:spPr>
        <p:txBody>
          <a:bodyPr spcFirstLastPara="1" wrap="square" lIns="91425" tIns="45700" rIns="91425" bIns="45700" anchor="t" anchorCtr="0">
            <a:spAutoFit/>
          </a:bodyPr>
          <a:lstStyle/>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Actionable Insights: </a:t>
            </a:r>
            <a:r>
              <a:rPr lang="en-GB" sz="1500" dirty="0">
                <a:latin typeface="Calibri" panose="020F0502020204030204" pitchFamily="34" charset="0"/>
                <a:ea typeface="Calibri" panose="020F0502020204030204" pitchFamily="34" charset="0"/>
                <a:cs typeface="Calibri" panose="020F0502020204030204" pitchFamily="34" charset="0"/>
              </a:rPr>
              <a:t>Translate analysis findings into actionable recommendations for skill enhancement, career development, and salary negotiation strategies tailored to engineering graduates.</a:t>
            </a:r>
          </a:p>
        </p:txBody>
      </p:sp>
    </p:spTree>
    <p:extLst>
      <p:ext uri="{BB962C8B-B14F-4D97-AF65-F5344CB8AC3E}">
        <p14:creationId xmlns:p14="http://schemas.microsoft.com/office/powerpoint/2010/main" val="236044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4708941"/>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Dataset Overview:</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Total data points:</a:t>
            </a:r>
            <a:r>
              <a:rPr lang="en-GB" sz="1500" dirty="0">
                <a:latin typeface="Calibri" panose="020F0502020204030204" pitchFamily="34" charset="0"/>
                <a:ea typeface="Calibri" panose="020F0502020204030204" pitchFamily="34" charset="0"/>
                <a:cs typeface="Calibri" panose="020F0502020204030204" pitchFamily="34" charset="0"/>
              </a:rPr>
              <a:t> 3,998</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Variables:</a:t>
            </a:r>
            <a:r>
              <a:rPr lang="en-GB" sz="1500" dirty="0">
                <a:latin typeface="Calibri" panose="020F0502020204030204" pitchFamily="34" charset="0"/>
                <a:ea typeface="Calibri" panose="020F0502020204030204" pitchFamily="34" charset="0"/>
                <a:cs typeface="Calibri" panose="020F0502020204030204" pitchFamily="34" charset="0"/>
              </a:rPr>
              <a:t> 39 columns, including ID, Salary, Date of Joining (DOJ), Date of Leaving (DOL), Designation, Job City, Gender, Date of Birth (DOB), academic performance (10th and 12th percentages), college details (college ID, tier, state), degree information, specialization, GPA, graduation year, and various skill scores (English, Logical, Quantitative, Domain, Computer Programming, etc.).</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Key Data Insights: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Salary Distribution:</a:t>
            </a:r>
            <a:r>
              <a:rPr lang="en-GB" sz="1500" dirty="0">
                <a:latin typeface="Calibri" panose="020F0502020204030204" pitchFamily="34" charset="0"/>
                <a:ea typeface="Calibri" panose="020F0502020204030204" pitchFamily="34" charset="0"/>
                <a:cs typeface="Calibri" panose="020F0502020204030204" pitchFamily="34" charset="0"/>
              </a:rPr>
              <a:t> Variability in salaries based on designations, job cities, and specialization areas.</a:t>
            </a:r>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Demographic Impact:</a:t>
            </a:r>
            <a:r>
              <a:rPr lang="en-GB" sz="1500" dirty="0">
                <a:latin typeface="Calibri" panose="020F0502020204030204" pitchFamily="34" charset="0"/>
                <a:ea typeface="Calibri" panose="020F0502020204030204" pitchFamily="34" charset="0"/>
                <a:cs typeface="Calibri" panose="020F0502020204030204" pitchFamily="34" charset="0"/>
              </a:rPr>
              <a:t> Gender differences, academic background influence on salary prospects.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Skill Scores Analysis:</a:t>
            </a:r>
            <a:r>
              <a:rPr lang="en-GB" sz="1500" dirty="0">
                <a:latin typeface="Calibri" panose="020F0502020204030204" pitchFamily="34" charset="0"/>
                <a:ea typeface="Calibri" panose="020F0502020204030204" pitchFamily="34" charset="0"/>
                <a:cs typeface="Calibri" panose="020F0502020204030204" pitchFamily="34" charset="0"/>
              </a:rPr>
              <a:t> Correlation between skill scores (English, Logical, Quantitative, etc.) and salary outcomes.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Personality Traits:</a:t>
            </a:r>
            <a:r>
              <a:rPr lang="en-GB" sz="1500" dirty="0">
                <a:latin typeface="Calibri" panose="020F0502020204030204" pitchFamily="34" charset="0"/>
                <a:ea typeface="Calibri" panose="020F0502020204030204" pitchFamily="34" charset="0"/>
                <a:cs typeface="Calibri" panose="020F0502020204030204" pitchFamily="34" charset="0"/>
              </a:rPr>
              <a:t> Influence of personality traits (conscientiousness, agreeableness, etc.) on job roles and salary levels.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 Cleaning and Preprocessing:</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Handling Missing Values:</a:t>
            </a:r>
            <a:r>
              <a:rPr lang="en-GB" sz="1500" dirty="0">
                <a:latin typeface="Calibri" panose="020F0502020204030204" pitchFamily="34" charset="0"/>
                <a:ea typeface="Calibri" panose="020F0502020204030204" pitchFamily="34" charset="0"/>
                <a:cs typeface="Calibri" panose="020F0502020204030204" pitchFamily="34" charset="0"/>
              </a:rPr>
              <a:t> Utilized imputation techniques for missing data in certain columns.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Removing Duplicates:</a:t>
            </a:r>
            <a:r>
              <a:rPr lang="en-GB" sz="1500" dirty="0">
                <a:latin typeface="Calibri" panose="020F0502020204030204" pitchFamily="34" charset="0"/>
                <a:ea typeface="Calibri" panose="020F0502020204030204" pitchFamily="34" charset="0"/>
                <a:cs typeface="Calibri" panose="020F0502020204030204" pitchFamily="34" charset="0"/>
              </a:rPr>
              <a:t> Ensured data integrity by removing duplicate entries.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Standardization:</a:t>
            </a:r>
            <a:r>
              <a:rPr lang="en-GB" sz="1500" dirty="0">
                <a:latin typeface="Calibri" panose="020F0502020204030204" pitchFamily="34" charset="0"/>
                <a:ea typeface="Calibri" panose="020F0502020204030204" pitchFamily="34" charset="0"/>
                <a:cs typeface="Calibri" panose="020F0502020204030204" pitchFamily="34" charset="0"/>
              </a:rPr>
              <a:t> Standardized data formats and encoded categorical variables for analysis.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Outlier Detection:</a:t>
            </a:r>
            <a:r>
              <a:rPr lang="en-GB" sz="1500" dirty="0">
                <a:latin typeface="Calibri" panose="020F0502020204030204" pitchFamily="34" charset="0"/>
                <a:ea typeface="Calibri" panose="020F0502020204030204" pitchFamily="34" charset="0"/>
                <a:cs typeface="Calibri" panose="020F0502020204030204" pitchFamily="34" charset="0"/>
              </a:rPr>
              <a:t> Identified and addressed outliers in relevant columns for accurate analysis.</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Summary of the Data</a:t>
            </a:r>
            <a:endParaRPr lang="en-IN" sz="1800"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0908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93502" y="0"/>
            <a:ext cx="8588680"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33163" y="1968258"/>
            <a:ext cx="2733965" cy="2468481"/>
            <a:chOff x="9097817" y="462731"/>
            <a:chExt cx="2733965" cy="2468481"/>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784790"/>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Histograms of various numerical columns present in the dataset</a:t>
              </a:r>
            </a:p>
          </p:txBody>
        </p:sp>
      </p:grpSp>
    </p:spTree>
    <p:extLst>
      <p:ext uri="{BB962C8B-B14F-4D97-AF65-F5344CB8AC3E}">
        <p14:creationId xmlns:p14="http://schemas.microsoft.com/office/powerpoint/2010/main" val="33049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09102" y="0"/>
            <a:ext cx="8499188"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79345" y="2310176"/>
            <a:ext cx="2733965" cy="2237648"/>
            <a:chOff x="9097817" y="462731"/>
            <a:chExt cx="2733965" cy="223764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KDE of various numerical columns present in the dataset</a:t>
              </a:r>
            </a:p>
          </p:txBody>
        </p:sp>
      </p:grpSp>
    </p:spTree>
    <p:extLst>
      <p:ext uri="{BB962C8B-B14F-4D97-AF65-F5344CB8AC3E}">
        <p14:creationId xmlns:p14="http://schemas.microsoft.com/office/powerpoint/2010/main" val="3714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1867</TotalTime>
  <Words>1770</Words>
  <Application>Microsoft Office PowerPoint</Application>
  <PresentationFormat>Widescreen</PresentationFormat>
  <Paragraphs>158</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Arial</vt:lpstr>
      <vt:lpstr>Libre Baskerville</vt:lpstr>
      <vt:lpstr>Lato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Aditya Khante</cp:lastModifiedBy>
  <cp:revision>23</cp:revision>
  <dcterms:created xsi:type="dcterms:W3CDTF">2021-02-16T05:19:01Z</dcterms:created>
  <dcterms:modified xsi:type="dcterms:W3CDTF">2024-03-22T05:01:19Z</dcterms:modified>
</cp:coreProperties>
</file>